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63" r:id="rId3"/>
    <p:sldId id="260" r:id="rId4"/>
    <p:sldId id="257" r:id="rId5"/>
    <p:sldId id="258" r:id="rId6"/>
    <p:sldId id="261" r:id="rId7"/>
    <p:sldId id="262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54" autoAdjust="0"/>
    <p:restoredTop sz="96218"/>
  </p:normalViewPr>
  <p:slideViewPr>
    <p:cSldViewPr snapToGrid="0">
      <p:cViewPr varScale="1">
        <p:scale>
          <a:sx n="118" d="100"/>
          <a:sy n="118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jpeg>
</file>

<file path=ppt/media/image13.jpe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76891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41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836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21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84522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26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33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6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405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228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A71F065-BF1A-46DC-9867-350CA713613E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B62FA8-FD5E-4585-99C6-EC6A58E4C89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363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C2vgICfQawE?t=1m26s" TargetMode="External"/><Relationship Id="rId4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CELLULAR AUTOMATA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7942" y="5232280"/>
            <a:ext cx="3200400" cy="1463040"/>
          </a:xfrm>
        </p:spPr>
        <p:txBody>
          <a:bodyPr>
            <a:normAutofit/>
          </a:bodyPr>
          <a:lstStyle/>
          <a:p>
            <a:r>
              <a:rPr lang="en-US" dirty="0" smtClean="0"/>
              <a:t>Anthony Tan</a:t>
            </a:r>
          </a:p>
          <a:p>
            <a:r>
              <a:rPr lang="en-US" dirty="0" smtClean="0"/>
              <a:t>Stanley David</a:t>
            </a:r>
          </a:p>
          <a:p>
            <a:r>
              <a:rPr lang="en-US" dirty="0" smtClean="0"/>
              <a:t>Karan Shah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5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8813" y="1412530"/>
            <a:ext cx="9720072" cy="149961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YOU CAN RUN THE APPLET AND DOWNLOAD THE CODE AT: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u="sng" dirty="0" smtClean="0">
                <a:solidFill>
                  <a:srgbClr val="0070C0"/>
                </a:solidFill>
              </a:rPr>
              <a:t>HTTP://CA.KARANPRIME.SCIENCE</a:t>
            </a:r>
            <a:br>
              <a:rPr lang="en-US" u="sng" dirty="0" smtClean="0">
                <a:solidFill>
                  <a:srgbClr val="0070C0"/>
                </a:solidFill>
              </a:rPr>
            </a:br>
            <a:r>
              <a:rPr lang="en-US" u="sng" dirty="0">
                <a:solidFill>
                  <a:srgbClr val="0070C0"/>
                </a:solidFill>
              </a:rPr>
              <a:t/>
            </a:r>
            <a:br>
              <a:rPr lang="en-US" u="sng" dirty="0">
                <a:solidFill>
                  <a:srgbClr val="0070C0"/>
                </a:solidFill>
              </a:rPr>
            </a:br>
            <a:r>
              <a:rPr lang="en-US" dirty="0" smtClean="0"/>
              <a:t>(YEAH, </a:t>
            </a:r>
            <a:r>
              <a:rPr lang="en-US" u="sng" dirty="0" smtClean="0"/>
              <a:t>.SCIENCE</a:t>
            </a:r>
            <a:r>
              <a:rPr lang="en-US" dirty="0" smtClean="0"/>
              <a:t> DOMAINS ARE A THING NOW)</a:t>
            </a:r>
            <a:endParaRPr lang="en-US" dirty="0"/>
          </a:p>
        </p:txBody>
      </p:sp>
      <p:pic>
        <p:nvPicPr>
          <p:cNvPr id="3" name="Picture 2" descr="jesse-yeah-science-500x27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314" y="3925998"/>
            <a:ext cx="4503057" cy="248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3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idx="1"/>
          </p:nvPr>
        </p:nvSpPr>
        <p:spPr/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297832" y="4571999"/>
            <a:ext cx="11593286" cy="1463040"/>
          </a:xfrm>
        </p:spPr>
        <p:txBody>
          <a:bodyPr/>
          <a:lstStyle/>
          <a:p>
            <a:r>
              <a:rPr lang="en-US" dirty="0"/>
              <a:t>A cellular automaton is a series of grids of any size in which each square in the grid is either in an “on” state or an “off” state. </a:t>
            </a:r>
            <a:endParaRPr lang="en-US" dirty="0" smtClean="0"/>
          </a:p>
          <a:p>
            <a:r>
              <a:rPr lang="en-US" dirty="0" smtClean="0"/>
              <a:t>They can produce fractals too.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2" descr="A example of a simple cellular automat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239" y="214036"/>
            <a:ext cx="4506473" cy="430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77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1072"/>
            <a:ext cx="9720072" cy="1499616"/>
          </a:xfrm>
        </p:spPr>
        <p:txBody>
          <a:bodyPr/>
          <a:lstStyle/>
          <a:p>
            <a:r>
              <a:rPr lang="en-US" dirty="0" smtClean="0"/>
              <a:t>How do you generate a cellular automaton?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Just an initial set of squares set to “on” and a rule for updating.  For example, </a:t>
            </a:r>
          </a:p>
          <a:p>
            <a:pPr marL="0" indent="0">
              <a:buNone/>
            </a:pPr>
            <a:r>
              <a:rPr lang="en-US" b="1" dirty="0" smtClean="0"/>
              <a:t>Conway’s game of life: </a:t>
            </a:r>
            <a:r>
              <a:rPr lang="en-US" b="1" u="sng" dirty="0" smtClean="0"/>
              <a:t>8 neighbors to each cell, Two Dimensional</a:t>
            </a:r>
          </a:p>
          <a:p>
            <a:r>
              <a:rPr lang="en-US" dirty="0"/>
              <a:t> </a:t>
            </a:r>
            <a:r>
              <a:rPr lang="en-US" dirty="0" smtClean="0"/>
              <a:t>If </a:t>
            </a:r>
            <a:r>
              <a:rPr lang="en-US" dirty="0"/>
              <a:t>a cell has two </a:t>
            </a:r>
            <a:r>
              <a:rPr lang="en-US" dirty="0" smtClean="0"/>
              <a:t>dead neighbors</a:t>
            </a:r>
            <a:r>
              <a:rPr lang="en-US" dirty="0"/>
              <a:t>, it stays the </a:t>
            </a:r>
            <a:r>
              <a:rPr lang="en-US" dirty="0" smtClean="0"/>
              <a:t>same as initial state.</a:t>
            </a:r>
          </a:p>
          <a:p>
            <a:r>
              <a:rPr lang="en-US" dirty="0" smtClean="0"/>
              <a:t> </a:t>
            </a:r>
            <a:r>
              <a:rPr lang="en-US" dirty="0"/>
              <a:t>If it has </a:t>
            </a:r>
            <a:r>
              <a:rPr lang="en-US" dirty="0" smtClean="0"/>
              <a:t>three or four dead neighbors</a:t>
            </a:r>
            <a:r>
              <a:rPr lang="en-US" dirty="0"/>
              <a:t>, it becomes </a:t>
            </a:r>
            <a:r>
              <a:rPr lang="en-US" dirty="0" smtClean="0"/>
              <a:t>dead. </a:t>
            </a:r>
          </a:p>
          <a:p>
            <a:r>
              <a:rPr lang="en-US" dirty="0" smtClean="0"/>
              <a:t>In </a:t>
            </a:r>
            <a:r>
              <a:rPr lang="en-US" dirty="0"/>
              <a:t>all other situations it becomes </a:t>
            </a:r>
            <a:r>
              <a:rPr lang="en-US" dirty="0" smtClean="0"/>
              <a:t>alive.</a:t>
            </a:r>
          </a:p>
          <a:p>
            <a:endParaRPr lang="en-US" i="1" dirty="0"/>
          </a:p>
          <a:p>
            <a:pPr marL="0" indent="0">
              <a:buNone/>
            </a:pPr>
            <a:r>
              <a:rPr lang="en-US" b="1" dirty="0" smtClean="0"/>
              <a:t>Spiral Wave: </a:t>
            </a:r>
            <a:r>
              <a:rPr lang="en-US" b="1" u="sng" dirty="0" smtClean="0"/>
              <a:t>4 neighbors to each cell, Two Dimensional</a:t>
            </a:r>
          </a:p>
          <a:p>
            <a:pPr lvl="0"/>
            <a:r>
              <a:rPr lang="en-SG" dirty="0" smtClean="0"/>
              <a:t>The </a:t>
            </a:r>
            <a:r>
              <a:rPr lang="en-SG" dirty="0"/>
              <a:t>cell will activate if any of its neighbours are activated.</a:t>
            </a:r>
            <a:endParaRPr lang="en-US" dirty="0"/>
          </a:p>
          <a:p>
            <a:pPr lvl="0"/>
            <a:r>
              <a:rPr lang="en-SG" dirty="0"/>
              <a:t>Cell will deactivate after activating.</a:t>
            </a:r>
            <a:endParaRPr lang="en-US" dirty="0"/>
          </a:p>
          <a:p>
            <a:pPr marL="0" indent="0">
              <a:buNone/>
            </a:pPr>
            <a:endParaRPr lang="en-US" i="1" dirty="0" smtClean="0"/>
          </a:p>
          <a:p>
            <a:pPr marL="0" indent="0">
              <a:buNone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784585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upload.wikimedia.org/wikipedia/en/d/d2/CA-Moo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942" y="952832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upload.wikimedia.org/wikipedia/en/5/56/CA-von-Neuman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942" y="400827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66022" y="413666"/>
            <a:ext cx="9319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is a neighborhood?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17388" y="3248388"/>
            <a:ext cx="9319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Moore neighborhood(Game of Life).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17387" y="5913276"/>
            <a:ext cx="9319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Von Neumann neighborhood(Spiral wave). </a:t>
            </a:r>
            <a:endParaRPr lang="en-US" dirty="0"/>
          </a:p>
        </p:txBody>
      </p:sp>
      <p:pic>
        <p:nvPicPr>
          <p:cNvPr id="3" name="Picture 2" descr="Screen Shot 2015-04-23 at 12.42.06 PM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028" y="1096300"/>
            <a:ext cx="6361083" cy="176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3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Elementary Cellular automata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dimensional</a:t>
            </a:r>
          </a:p>
          <a:p>
            <a:r>
              <a:rPr lang="en-US" dirty="0" smtClean="0"/>
              <a:t>Each cell has two neighbors</a:t>
            </a:r>
          </a:p>
          <a:p>
            <a:r>
              <a:rPr lang="en-US" b="1" dirty="0"/>
              <a:t>CELL state at time t = f(CELL neighborhood at time t - 1)</a:t>
            </a:r>
            <a:endParaRPr lang="en-US" dirty="0"/>
          </a:p>
        </p:txBody>
      </p:sp>
      <p:pic>
        <p:nvPicPr>
          <p:cNvPr id="4" name="Picture 3" descr="Screen Shot 2015-04-23 at 12.36.35 P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934" y="3665192"/>
            <a:ext cx="5462881" cy="1364007"/>
          </a:xfrm>
          <a:prstGeom prst="rect">
            <a:avLst/>
          </a:prstGeom>
        </p:spPr>
      </p:pic>
      <p:pic>
        <p:nvPicPr>
          <p:cNvPr id="5" name="Picture 4" descr="Screen Shot 2015-04-23 at 12.38.06 PM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971" y="3700280"/>
            <a:ext cx="2862943" cy="1293830"/>
          </a:xfrm>
          <a:prstGeom prst="rect">
            <a:avLst/>
          </a:prstGeom>
        </p:spPr>
      </p:pic>
      <p:pic>
        <p:nvPicPr>
          <p:cNvPr id="6" name="Picture 5" descr="Screen Shot 2015-04-23 at 12.38.36 PM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6616" y="5181835"/>
            <a:ext cx="2689651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28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Chaos?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 classes of elementary cellular automata(by Wolfram):</a:t>
            </a:r>
          </a:p>
          <a:p>
            <a:r>
              <a:rPr lang="en-US" b="1" i="1" dirty="0"/>
              <a:t>Class 1: </a:t>
            </a:r>
            <a:r>
              <a:rPr lang="en-US" b="1" i="1" dirty="0" smtClean="0"/>
              <a:t>Uniformity: Rule 222</a:t>
            </a:r>
          </a:p>
          <a:p>
            <a:r>
              <a:rPr lang="en-US" b="1" i="1" dirty="0"/>
              <a:t>Class 2: </a:t>
            </a:r>
            <a:r>
              <a:rPr lang="en-US" b="1" i="1" dirty="0" smtClean="0"/>
              <a:t>Repetition: Rule 190</a:t>
            </a:r>
          </a:p>
          <a:p>
            <a:r>
              <a:rPr lang="en-US" b="1" i="1" dirty="0"/>
              <a:t>Class 3: </a:t>
            </a:r>
            <a:r>
              <a:rPr lang="en-US" b="1" i="1" dirty="0" smtClean="0"/>
              <a:t>Random: Rule 30</a:t>
            </a:r>
          </a:p>
          <a:p>
            <a:r>
              <a:rPr lang="en-US" b="1" i="1" dirty="0"/>
              <a:t>Class 4: </a:t>
            </a:r>
            <a:r>
              <a:rPr lang="en-US" b="1" i="1" dirty="0" smtClean="0"/>
              <a:t>Complexity: Rule 110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wol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117" y="783771"/>
            <a:ext cx="4480865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76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natureofcode.com/book/imgs/chapter07/ch07_16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659757" y="850914"/>
            <a:ext cx="3942877" cy="2957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59756" y="5162310"/>
            <a:ext cx="104094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Lots of applications and examples in nature:</a:t>
            </a:r>
          </a:p>
          <a:p>
            <a:r>
              <a:rPr lang="en-US" dirty="0" smtClean="0"/>
              <a:t>Random number generator, music generator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All spiral wave simulations</a:t>
            </a:r>
          </a:p>
          <a:p>
            <a:r>
              <a:rPr lang="en-US" dirty="0" smtClean="0"/>
              <a:t>Patterns in nature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972274" y="4328932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https://youtu.be/C2vgICfQawE?t=1m26s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5" descr="data:image/jpeg;base64,/9j/4AAQSkZJRgABAQAAAQABAAD/2wCEAAkGBxQTEhUUExQWFhUVGRwYGRgYFxgcHBwdFxcXFxQcFxccHCggGBwlHBcUITEhJSksLi4uFx8zODMsNygtLiwBCgoKDg0OGxAQGzgkICY3Nzc4ODg0NDQ0NDQ0NDQ0NDQ3NDQ0NDQ0NDQ0NCwsLCwsNCwsLCwsLCwsLCwsLCwsLP/AABEIAOEA4QMBEQACEQEDEQH/xAAbAAADAQEBAQEAAAAAAAAAAAAEBQYDAgEAB//EADoQAAIBAwMDAwIEBAUDBQEAAAECAwAEEQUSIQYxQRMiUWFxFBUygSNCkaEWM1KxwTRTckNEwtHhJP/EABsBAAMBAQEBAQAAAAAAAAAAAAQFBgcDAgEA/8QAPBEAAQMDAwMDAgMHBAIBBQEAAQIDBAAFEQYSIRMxQRQiUTJhFXGhFiMzNFJTgSQ1kbFCwXI2Q0TR8Af/2gAMAwEAAhEDEQA/AJjqONWgEmMMCK6aRlO+sLGcpNI1M+iuBZbOQKT6fYSS/wAQHaF81Uy50O1/6ZY3bj2o26XL1CwkpycV5ZhjIxY5I4zSvUzrSYrbbIwDzVfo6OnKnMYrq6vwDjGaCtOmn5KOru205ueoGI6untzTPp2+UuOPpSS/2h+EcOHP3pXeXm7taV9Lgp5xQvUUDC4YkHafP7VV2STvtSUMkBYqF0+7GwEv9qysbgI459rcGubiHprKkOpw4mnl6gsshMiN2pnc6eIyHHnnipRVykvAxlH7UdZZsKakhacKFFo6XS+mw5HY1yjSJNne6g7HuKQXqymDmdFVlOeawsOnXifcJBn4NPZ+qoctjoqa4NIH5zkpGSgkfNEdQ2LPGeVyOTihNNXKNGlgYODxXKK66hQWsHHgmpVCm0FhyOKp3m56JamWFew81qTTsByGl94e4cU50wkqQq4JqIurSmn/AN4rNFuvxHWW384Qk9q5urBgpYnBHimVrfjvLSyE9/NJJt8cQ6Olyn9K00O5XILdqX3qIph0tpphcmZVwt2+Nwr4o3qCV1aOVTmNTzimWmG4rzLsZfDihWWMxi2VsvjCz817c2yXOHVhz3pPtl2t1SCkg1VWjUDMOGYktGQO1Luq5UCRxg5YHk1W6OjSSp19wcEdvmk8NwOzVPoG1JPFd6VrAjG3gg1OTrJK6hWUEVd3u1w7uEKDuFAUXq184VXjwVJwQaKsUKLJUtqQMKArPF29UN9TLpwR2rzWLrai8DcRzS+JBEmWptJ9oNU2mt6GVyXCSkcCt9DhkyGJ4oS6JZQ4W2+9eb9dokmGUrT7/FGXCx3BKg8qa8GNJgBLpGM1L2m7PWpKhtyldTfUGnmN1KL7R3Iq5sU9EyKtp5fuPamNnuX7/eo45prpV5uiK+cVE3CIuPIwoU/usFKp7U5HKCRmp5ZQkwLjINXtvZ9XbC2wcKFddSIkNuBxB/KqLUldoNsKcH5qbs6IsSfvluciodUtb8nqyVZIqVtQVdcjle4NWc98JbcUT7V9iKt24yLkwlts8iqH8yb/AECoHa3/AFmvv7Go+aH6ocmGP/Se9P8ARaEh50/+QqfW0E3R0L+a26egMtsVXgg0Jq5Rj3BLp8ivkaexBuG98ZSayvLD0Rz3NJkS3p7oB5rS7NdYklpao6dqB5qabBkHwTWwxW1ohbSOQKhLk6lbyloOasdO0IK6un6cA1k98vrspPRdHKSaFgXtmPDdQ4ferjFaX+qDeUZRQEWG+hkPoJAo63aahvsbm3Mrxmp7WrTY429n5FaBZp4ejdZfdHB/KvEAuO7oizyK3s9fZAEkXIHGa8StNxZqy/Hcwo84pXKtD7CypOU1Rab6BYOrqCfHFQlzhXFBKHUEgeaHfvUoQ/RrRx5NKNdkeOQEtkE+DTSy2pqZHXkEKTVjab9Ew3HabGMc8VjZzPJLsUnkc0dGhx4kEynhyDxXDWT7KNrTYwB4FL9b0xrdwScgnIqwsl1YurKtowQMVNQ5nqGy32qm6d1VJM+zDKOTWfamsDsH94V5BPFASkygEsb/AGk9qWaw3qMxycfFD2aSYixtGSa12JYmU25CVjkDNTzXLA4BwBWqM2WM631H07lGpd67vtL2MnCRT7Q9Q3Ao/IPFQV9tf4ZJS6zx5r3OYTdoZfxhxFBW9kwuCgJCg5OCe1VUi5NLtokqSCSP1qXUtK2hx7u1UVmsMjen6YP1/wD2s/fnXJjD4WQPjxXqdaFRI/WL3u+KC1vRo4sBBgnzTCHqmU/u6vIx2plpKI9cSXVLwAabaRZhoQDzzn+lTi562pCnE8E0DrR0t3AJSMYGKV9SzKWx4HFMLC3IU+C13qw05CTEtBVJ7K5rTSZmWByTxjijJUXfdEDHOealNQrhudJLHcGikb0bdSvduSaXXd5cmesL7J4Arzpm1tXOeoP9k+KHs7pnba3INCEFn3I4Iq4v2noTUMutJCSKBdfRudo7Hn+tU00estaZJ+ocUg02+ZbC2F88H9K917TTkMPPIoPT15ENZC+QeDTiKW7zD6AV+8RxWNrqMgdVZv8A6prJtbE1lb8dPb/mlsmHGtbBZeQFE1zrs6GddmO3OKNtsN5NpWJA/LNJtMqcRIG3gZ/StPVqS6VadtNNdQ04yQxx+Sf7eaI0/chCfdkHsB+tY/eJzZubrrfYV1c3a2yBI/A5NAqMi7yt6+STxTex6cTLbM2f9PgUEm+6HP8AWujrarS8PkVUIl2m3RFdPhB7ihuo7JI0RRjf9KrtMXGU+tx50+yoSM4mVMPRzsNDQNcIBsc4rw7drQ+sl9nn5qqkaNQo53DJ+aIsrCSR9znPyaV3a9R1Menip2po2JFj2VsqUoFXgCmPUGktKEMRB28V40veY8QONyRwaz1M92PKWt4FJPNBN0hNtzvBPxTtGsrZ1dgaIHzXT9pSV4USRSe10yVpPTUbWHfmqeRdokeL6h1W5B7UXJmx+mF470fqOhzoA7HeF+tJ4OobZNCozY6ZVXC33Nlt8EJwaw0fVvRkLlchq63GxibETFCsKTR98jrnK6qexoi61RbqZQ/tQVyi2lyyQVqjnc4aUNw3IjR28qNU2kQQe4RDB7VnF1uM54hMo5xXmdCmQulIeOUk5pLqFuVYg+a8x3eyh4ra7LPbnwwU/FTd7alTnwa1+w3puW2Gz9QFRV6tC4qy5/4mm+laRIpVvB5qX1NeYsjLafqTxQNouTbbbu44FFS3iLdYbsRtJry1bn37INvfvippIXt6yPBzRl+UgiZkcbj2xSuzR5M2Ull9HsHevsuYbg+n24Hmp+41x5UCt3H81Wg0vFiuKfR2x2pnbG1xnh0V4BPaqrpeX2kE1kt1QA8cDHNMNfMe1h7z5P8AxS3X9OYscDgnNNbFcxEdCzTy2T41ytiWCrChXmhxSAhWGVpnerrFcTvY4VU1cLGyyhTq3AMfemmpXSxnY6H0z5HilsK2KuLPWbX+8Hj5qZtcl+O7146vcP1rGC4tovfvz8CvAsVzfc6Rbx96f3PUtxuLPpyjaPNJIZTPOZMcE4H2qivYbt9vRBScnuaoNMwTDjLfX2A/WmPUGoDAAPCipmyW5Uh8JI7mjbFBNsjOzHeFryRQGj6Uki+rKx79s1a3m9OWtQiQ0dqjJcqZOlFtvlX3r3VNPjBUxZpdC1K48ytEun9msk5DgW4QMV7+Gb4pB6pur3qN/wBQpnoerGeZyeOMKKa6gsabbAQlHPPJrCHoyY4QTyM80t1jTpSHY8AZP3rtpaZDQ6lBGVmru631stNMsK9pHahNO1WdU2pjHz5p7eIFpTJLsnOfiljOm3Jx3o5H50Tp2kvK+5iSfn4qeu2o0dLoRk7UVRJjQbC31ZCsrHYVTXZMEYCJv+amrXEamvEPObRWcy7m9cZanlrKc9qw1i5Por4LdxXFuOlMooScgGqTRMQvTFuuHcEjjNL+ltW92wjz3qp1Bp5LUcSGz47Uq1OVvvFaj2qqUMWz4qCO0JxU470Az7e9S2tasIbh9oySMHHzWiWexrn2pHVOADn/ABTO2xVuoQfg1toV2zhg/YjzU1cY6I8oBg5was9VW5AgNyNu1YpPptkHkdfG4/71TaimONpZWk4O3mjrPcG4drU+8ncBTK76dA8ip6LqCU0TtVX2NqS3XAYWyRj4pnpNmIR35al8h1cxZWrx3qT1RekTsR2U4QmgepYXOWHAUUz04hh2QG3ec0xsl7EC3pQ2fcTU6D6kfJwaplIVarlllJKaukrTc7fh1QBre21WfAiXBPYU0ctdrezNcBA81ms+0txXCVmio+l2b3SyYzyaBe1qwz7I7eccUKiW6sbGGyaNs+noQcly4HilMvWkpxspbQEk+a8PInghBb25rDWnt2jYBQrDtRGm37mqSFLUSg96LetUqC8kKVuz3r7pjdx9qT6kLZmK2fNVt/QDZEB76vFCz61KJiikEbsDNVrNggOw0uuDCtuaiWoCPT9XtTzUdVMSgcbiOTUGxbfWPqDQ4FMbFZWZQ9RLWdmeBmk41/O5ZPcGHFVkHTLqUJfaylQPNdr9bozbifSDGKSzWTA79vtzVsJyHW+hvwvFDw5baHE7+ao9NC+izAcjtWPXIOiUUOHJzV3LfLsqMyjhpXP+RSzT7L8RKwY8L4q3MtNmtrbjScqV5qW1RcnTJ6Y7ZwKHvkaMlVJCA0xgXCLPSOoAXCK/NWmTHb9Soc/NUVnfwRRAsQx+KintOz5MtSUJ2ppVcrvPmOBLeU4GD965/wAWRf8Abo79hJH9ylPpJf8AcNS9lvSUBfa2avpYZfiqU97kU3lFlxrOOKsL+ynkhwW7jsKzm3XC3RJu5CMc96m2X2G3cgVISWssJyVYD7GtBdct94a2BQKv1qwtd46DgU0r/FOIdYKR+096zc6eeclljHIq3uDVrlITNkDNE6ZrbFsNnH1rjdbEqEkKzn8qSv2m23SMsxkbVAcYozqBlcDaR9qVW9ZadClCvGi4MmOl1p5BGexpXoFw0R27Rye9VOpJTM1CXG1847Vxf0gt5Ti3zgAcU06g1Uqv8NiG+KA01BYkOH1KAQPNSDWnn0KBcRkHtSDT9OeVt7cmnt71A2216WMMJq5hRItqCXpRA+BW0rSIxC/aldtXBKN0juOaa3mG5dEJ6Ryg046ZsSMuaUXy4plve3gDgflUdql9qHDTBbOVHvTTVLVmxikrLiU96UaYukeIpQdHehtQn9FEZvBp1ZYipri2keRS2UUypbhb7Ggry9N2PTi7fzGnsO3IsSvVSu/gVyaa9Id7n+BXlt0nHjBYk1wk62kKXuQgAUY7c5SUbhwK103QxBKfORxmud11Aq4wQAMEHnFCuXEyAnefPNKdbklQliDjNdtPWyJO9qle74rR0XuLCbQ1GSDkVvodtI2GzwaH1E1FiudFocihV6macaWJGMjtRlz08GbIK0tjXiUw1sTkCuTWsYLiAqQ1lYovMdsu09yO9BsNvznht5OaW3B2ZfmjIQNraOwqKlJ9RnXkBsitfS80hCIzpwSnFExrc87APt7U51HWoZI+V9+MVPWzTUuLN3pV7KRMoltDo59grSx0eJYBI43MeaHu+ppQnGO0dqRxXuM3JnyFNNKxijbu6Q27e0AAYFKLe2+q5BQVnPeuL9pdiyEhRyTS/SZQsLBvIrhfP3s9RR81pqILyvSqH/jyfyrjphx+JbngiqG8tLNhbKxyKh9XhJfUUHzWutygOdy4BOKnbTBfdb6rCuU8/erazXCIzEbjur3FQpNe2qjG0cmrGw3eS+VB9XCa5X+3xYjYcbT3rL8tf/TVD+Ksf11F+sa+KeaJYeq5nc7VB4qVv12FvjiE3yrFK3i4cRmRuUaoLvW0RfZyRWctxHH3ee5prbNDSnXN8z2oHND6fffiFYOoK4PNMHoz9rfSUnCq53y1W+G2HYa/cD2qKVgkuDyqv/atiUyt6OXUjClJ/Wuyn1uQ9meaqdStBtEicgjxWQl97rGPIPY1Q6LubexUcjCx+tJLgSxgO3KscYqyh221z0lhk4WB3rodVSGZimljt4rwXzDlkYD5odzSoIIZeClfFNGtYRnj03E8Gm1hEk55PNSkkSICy2eK/Xe5pgxQ+ykKR/1TKzuUWT0Y/Hc11dtjiYfq3vPassukx+eeu728Cg9RYl+1LmcBNanpxptuCMr/AFqh0kHYM0ukY3cVk+qC361Ww5re7YgcVzbAJpda2kOO4XUj1nc5jRfJNaRoOOQ8t3xTqJHSmQoo7Ud0NAPRJ8ml+vJClTUo8Cll3cPWA+KpVjAqFKiaVuSFrGCaT9UzFItwOCO1U2lY6ZEvpLGUnvRVuQFubT2qJudTluMKx4rTRb4VlCnWk+6ra1WZDjo21tA08Y2o+FpI5drVKV1JLXup9J0Upa9ycGsLCaT11G5j7ueaoZSIi7cpYQBkcVMXKI3HCm/Iqk6rQ5BxnisqsS0pkDcrAzVHo1xKrQ6kDKge1IpbaSJQzAFT8Vb7IFzWUMqIcHmvELUq2Hyw4OPIraCwWUe0c0hVd5tve2OKJxVHcPw7oBxScBXmmMbyKgQjgUDKXGlu9YHBPepqLAYYcLrKwc/ell65YhTwo8U8iPNRWCpnlZ/SjotqL0nrPnIr6CIzSCJTgeTX6I0iDFVcJAyrwK6aqvvp0dFk4qii6djQZjJEg5zmky9WSZCum+kFs+KzB6VIUNzoyk1NX13JM+x8YQ8/tVh0oVniddocrHFV+m7P6h0KQeBWUk2yQFhlRXGzxkSIaumcLJ5p7qkyN/TH04oz8+X/AEmun7MO/wBdQ3o3KaWF1H6Hps23FTF0t8qRL67adwNekqft84uhOSKRRnc7qpyvg03ujCIbLLxThY7itF09MkTUOJf7EV8k80Q2Kfb/AHo9mVabgsOO8OfpU/ctKuhZcSNwp1YQxTps2YOO/mpqbdZkGZuS5uT+lI51mlQYolrV57Us0/V3gZoiu9QcAVV3LT0a5tJlBexRGaDUzuw82raa11fVXLJvj2oDkCuVlskVplwMO7lkd/iubDHUKjv3LPmnOnXgnBVlG3HxUFMQ5b5OW15INNLpYUQoKJAOF0p0hAk7KvYNT7UTnWjtPKHuIprFK37K6F9gKGmuDb3jMRwT/Y1SMRUXayobSeQKmEtepihI71VW+rW74ORn4rO5OnrjHJBRx80u3z2U7ATii57k49mB9TQLEdpC/wB/z9hQTcdbq8kFR+1ctdNt7BiPivTcaO47tCtoPzXoxVtL9wKfzqcltPWb1J/avYLVn+JC1tCLB9yjyTTyG064elH5Pk060xoosBD7W8VN3BUu4ZW6n3JpRcI73UKV8kVpLrirJsNKvw53pdQjin0HSBmRes2v3fFZahfQyHY/OaIt6pcY9Vjgiv0bSc9tgyMhNSGsaeIJgFPtbkVqMC5G6Wta3R7kimGn5jin0g9wcGqDSrQPE2e/istlOlDtVmor07b5zJTnb5pNE/4eUsRkeauIj/4pDEbOFDt96VaktHqE+pa7KqmsNTjuARjO0VK3eyPW3ClHvUIwqXb3AGV43cUu1DWI9rRsOPFHWG1yVPJkNnt3qjuliWzse3ErVyaC6VBDAngUVq51tyRhHJp/MjOfgakKHJ7CqSS5jzjcKlUbgPpqIbsd1Q3vDZxSXqWEbQR/an2nn/8AVBCuxqmsS5S4riHM5TWfRsSqGmY/SnmtpCiERG08d6mrgl6Y+lhHc1RT3C+m8iHOAahYUcuSm2V8ZIoaYzLjKTEkJxUbpIBYu/kkmrTVLxLiYzfZIFapY4rjFtK2frV2o3UIY3BKH9qQ2+S/FdSVcURH9Y60WZiQT8ik/wCCq7/H0/NI/wAGd+KOvLVMAk1KW+6TUHpNc1QLhxZClLfRjHmiNCaLePihr2icffIoa5bVW5xFuUAQOcU86igVUDBRk+an4S1KXtJqX0FcZTspbTrhIA7GkeiaoiFi5wewFWc7TDrqUGPyD3NfdV3ORNQYuzAzTJNUt1YYVSTyTxSudCugSd5UEjjzSK16ecuDagXNqh2FLtamWRs59o7CvtqflR0KbaHJrQbTp+LDjpVIACh+tHmdYYMqPe3ArnbLcubNw59I5NRWpZq50/pg/u0/HakFizo+WBBJzVPqJlh9lKmVghPGKp9OOsux1xiMpI70Z1Tg+mxHJ7/0rxpFTvQdbQe3apaG20xNcazlANZdLWgaRmxwo4o7VM9xmClsq9x70LdXGi4ENnCSaMvxPITsB4qZtLdu25kq5NUT8uPaGm0NAcjvQ2nXkkcm18gjxXe9WuMlkPxlZSaaRXGL3GU26gZxwcVR6xYNKoK/0qThzCwvNSWmrnDt7rjMntnvU8+gy+N1V7GrEpThTYNP3U2J5W8PAZomw0OTdlifuaW3O+iUjYhOB9q9ovNrtTSiwveo0NrFq8b5HcciiLBNjjLTwyFUzUtN5t6VsKwR3FARwzXLbu+2rh5622uP0TwFVDJfRbnOO+a2F3JCSr5BqdfsDE0B2Gcg1XQr7GnI/wBUkHHai9O0r1l9SVsLXKZcm7MoR4yQV+TU5cbzKmP9BgZ+wpxpOmRxsTE2c9xSK5396e3skJ7djU/cmJzABkII+DQ+u6Yq+/58UBAnPA9NCsVf6Svn4iOg+gEoHep974jspx81aMaZD+Ct0bqaytTMNrLYR2rRbS4Zd4XA713MextL9OpWVdqnHdZOdXAPFcm7LRnPilyrSmJckIB9p7VWR5jciCt9KcKxzTDR7Qi1ZgSS3gURqG5ITcktrTwmsxjp9RcUpztx5r1ZzFA4b+YYApZChibcUuNDABzVLqFTMgtNJ9yk9zSezs5ZV9gOB8Vay126I9vkYKj80vk31bCAwlWAKYjR5Ik3McfQ1PzbrAmrLLaR+Yr9Zr2+uSEoJIrndU76f71o/qT8VzrcDKMUx0s82Jg3eaVznxMtylsfNNNEigdUYMAwxkVy1G3cUvKSoZR4rOWrzJgIcbCc7vNP5pY5f4eajum6yd5GKAgM3C24uLY4qP1jTwr7VGSe1XOnp8hXKlkIT3rRH7nGft4luN4UaItOkmOCzgZ8UfM1qxyhKM1n672tJJaBrjV+nHjXcrZA8V9s2pYb72xxvaT5opi/PPjpuk4pZp8rvNGGbIz2qgmojsQ31No2mu0+MhhgrT5FVGqTxI4yMkVlMViVISQjkU408zJ9Fy4EBXb5rRrOK52v4XxRMO7SbYhbKe5qYuUSVbXyhRzv7GvbXU41fYFCgVwXFmS0dQkqou6acMaKHlr9x8URZamj7yBwv96/XG0Owkt7zyqkXpZD7rbSlZz8+KCs7eOaUtnn4ri+8+00Gldq0S5S5NmtwDaBzxuFCarr0qSEIPavFWVo0zCfipU+fcagY8Jt1G5w8mlD9Q3Mhwp5+AKpkaWtMZG5xPH3NGi3RmxlQrG5vbpeXZxXeNbrO9lLKUmurbERfCQKpnP4i3Vxyw71l9wjG2XBSMcZyKYaWnogTVR3ThK6T6eksbbV7E04ulziTWAVD3gVWnT7CXVSHFAop/qmjrMqlztI80os2oHbaVBAyDWahbglOCKncnNay2AEAQNwvmhFzFTJ3VKeT4r3a7qu3zFOLR7jUjBfujNtycHuKu5mmGnm0LSQgkdjV4xqJl5rZNRuBp9p17+IGx+c9qh7hAXbnSD3FfpMePbWfxOAMDsRXd5HFHtiyCxYU2tInPBcrnaAahJk5c90yEJ2jFY6xduDtQ4GMUFbOgHupIBPNWVm061LtgWB7j5pTZ23BBPJ70xu10W8+lxAwE9qsoEBEKL0/qz3xXkVxJb5CsNp8GnDb0W8Y6zZ3jyKkbtpdpC+sFYH60LPdeoSXbJ8DxTNMR6LtEdvCc8/NfrfHhNoUCrKscVQdPaokcGONwqa1Na5MiaFpGUmo522h+dteOE0Dc6g0x78UImALenKvqrTLVbYbTYSwnAHmtfwbfFLfV0z9bE/qposiXURkxtxXu4wHbPKDQVmstsFzk26UIoG9K/FS09uobCZJ+lWlrnTnWcu42ferO7s2xrlfCj4o/RbjY4znI75pFqKI4r97kFJ+K6NNRrhbVxmO+K315HWUOoz5rnpuVHCFMPnAVSpED19sShr6kcEVhJq0jncQVAFd5VngtlLbS9ylGj9P21cVhaZDeUj5FNrO6IgaSQ8EcUp/DM3BMdnkg1J6glxn3EtMN7VVM6LFI8waNc4OfpWl3l2LHiKbkKxkYoee82GA2s096iuQoG5OT3NSWmbeHVLUy5xS6Gt9Y2BRwOwofQtQw3HC0v1LAS04CDlRq/Rb13O27XB709jQ2pKjOecV7s8idFRubRlNP3IUd+OhqWoBYFLra/eEsqHINaAYDN2jodkDBFZ9dIDSH9qT28006au8SZY4yf96jNYwA3tU2PbinjSPW2d2ODlQ5FVE+nplmfGGqWbvDyEIQ33FZpHEhxQaaTlQoCCzityzgjkZGabSbhMurSGsduDRgUt15LT4wAea5s9RWYFZMYNLnmJFrfCkHChVXctMp9KJcDPHcUsn9SxfK+6NquI5ialj4d4cTU0lKZg2rGFimOl9RJLIF9PBPmp66aQXDjqfDm4CvEuPKaaIU4cfFBdRXzBz9KFsFrRLO0mtJs/St1rbcQnJV3ozRJvVidD5HFcJjP4bPSoeDSDVzSXG2p6E4Pmj9O0pRBtX9R7mud5u77k3qE8DtUcxcENzA4+MprCCxS2y7EZ8Cue+VdnQkDP3qkuupETYwhw0YSe5pZbaO8s3rOdvOQKr5eoIsGH6JkbjjBNIy+EM9NtOaYa3pDMcr281G2y5IYc3LGaqtPX5kwjEcXtV4qev7YQgMrHOcEGry3PJvKVNOIA+CK7MzpcCV7jlJorp6z9eQu4O1RxQ96dTZoQZjn3nuaVahvTkt0BJxnitddkhKMAoVh2xQ+l3Z6nwtSsoPeuT1qkQVtq3Z3UBpenergY5Nfr1fHYshaGle2rrow2ICZUwYp+llFbjdIw48VNNonXVzDaSc+ak7hqxyS36eAjak+az/xXD/pp5+wsz+qpj0cv+ut9QtxDbBE7Z70gcmquNwDrnmqDSCetcVuOD3JB4oDpkoqPI2Cao9Uh4FqOyPbjxQU5Ds24BtSsZNFWdks0hcED6VKyJb7TXRXnAqxnTzYYgCW8kjG4dqdXrwcI5HFK2w79SaibOxfcmXEBwf1pRq0MCKNvmjoipC18d6utPXG8S1LMzhCeDkYrO5g//jYAE57CndkfWLulThx81JaheaN0GzAA+Kz0qUQ22RjJ70XqNt+ZcigcjxXG2x2ZU/EhWAKXTp6hBZuPrQ8W4vwUKabTg9vvWpGxQ8h5Kc/l5oi6gVEGw5JoBh1UiQOsfNfYkp9SnEFvYEjj71MOST5zW0sNx22BtxtxUA6qQt8lWc5pn0/ZepNg9hyaR325piW7e357UtvDi2c5+o0y1+ONHX0++cHFStpfemw3EyeU44Jo/TiJkaQneO9Mr5na2U88VIROmiUN3an0NiMzeX2U4ClDIqc/DTTA85CeK1OPcLZD2hOAV1MzmvRyCXU9z3rrR4HkYgHG3xQGo2IrDXVWNxV5puzqUxihKuEVVajpJlgCFgCPJqHsl4FulF7GR8VHy7gh25LdjpyD4FIW0CSBhKjBwpycVbtanhXNtURxOwq4rq7OLv7p5JST800ntEuQHQjPkVFrEq0vlJBHwad2XUTcJr0k1OUjsa2sbQW4LuQMChlGRc3wlIJJrzqK/sT2UxIieKRwdTMjNgZBJxWiyNHtPto3HBAGaQrtiVgZr7Tbw3NwN/Yc4rzdYKLRa1dAcnzX19lMdj21RSRPv+lZbvSU5NUsJ+A3AKTjNMbu8WJV3nGeK/Qbe9MUoNDOBms+6anHlKb8c1M61opYll5U8jFP7PfXbedhH5itStlyt1yjJbkK2OJGOaY6VIYISZBgL+1Cyiu7Tglr/wAqktQQorb6ERV7lecUtkFvOdwcA/BpoYF2t2UJScfanETUbzDYblM79vY0XBdRQ+2M75G4GKFbskuRl+SNqByc0svN4lXQALGxtPivLjRYiczSEufr2olvVkhjCIjYCBQcOPcH298Vr2isP8NQf66L/bqd/QK6bbn/AGj/AMUSlwrQbXPPipEtqQ/uQKt3rdIjXr1EdHsI5qeez5O1iAe4q0Y1GpLQQ63kjsacvaaYkOh5Jx5o3Qyxk2pxt780BeYKUxhKX3XS273qGyhUSQnKR/3WvVEXp4bf7ie1ddKw0zAttxHHzSGBqhxWxpgbUppV67Ov6TjtmmZszduc6pWNw5x9qqhfW5qjFSnBNUOgSS8K3KCpS9PxnHOowMKNS17sMWKypTisuHsPNKeqITHLhWwj84FXGmZKJMEuLTlxHmkNmQHFhLowRQ+mWDzhiG2olerhIhWsJLze5xfNPLhfpCXUsMk/AFE6WhLFGOQOM1M39thspeZGN3iqiJcpCYCnnB7k1rdWSI3cE0vbuMxaNgJxTC2OJlAPLa25+az0G5WKdg3AfgGqS4RnJ9nR0uSjuKgtXRFoklaR5zTqbRVZt+4Y71GImSW0dEA/lRLGtmW2ACz+8AxTOaSOOLB5XH9aXdNxTmPNS0FFwutxLzRwvOc/FCadJEQ2wYohxD6Fp3031KzcQlIfWFD7VGTq6ySNGSMHxWvJnxVMssSE53CioVoXLiFwjtT8asslsPfhx3zUdL046i5e1GWz2xSm1vG2y1L6ec9vtXXS92zHB5BFKdQQW4T+1vxVVqVpuXaBLUnCxQ150/MsjNE4UE8DNVUPVducjIblIyQOTioZma2psBxJP+KWz6ZdMdr7j+/FPo94srKOo0QP+6JRKiIGU8VTaH0yiLmQZaoW/avffdKIysJpRMua1qw2eKIu9IQHfENrrzS6Hfn1joSlbkKr8h5zbhzlJoiwvGZcuoX70FcoUdh3a0vcK8GK44vps5V+VIOqrCSQeoH3KvgeKstH3eHHV6Yo2qV5+aZQ/wDSL6LqNpNJ9P1meMKqtkHgA1RT7LbZjiy6japPJIprMtLPTD3zVFdWDSqBNLjPgVEsXqNbnj6NrOPJpVDYeXlcZvcB5rA2tvbDtvPya+P3y5XVe1B2j4FPrdYpc9JdkK6aBRulyQysGCAMvIIpZLlXCMCw8s4PcGg79YXbez1W3N7Z4pT1LcLuyrZbPan9gs6i2rro9uO9MrHepTbbbCU4A/WgvXb61w9FH+a0brL/AKaM0zTvWBZmwOwoibJatRS2lGVeazi8ahlOPFDf6Vnd9PzoSUORTCPe7PKQEvpwqg4eqHmj9RBr3pK0czszAgDv967arlR49tQy0c57flQF8mh8bj3VX3VMbFyW8dqW6SuIRhgd1Hmqe32iKiD6ppWeP1ploJRbQGQdjS/ViXHboQ15qchCQ5ctrC9pPmmUlwrwEx8YqTDakPYcplFgPxb6gTlbt3Y1GpbGaTa74x2rWo9zYt9uS8yjOe9FXmI9GkrLaM0fp04tmaGQ+1vNLbxGN8YRLj/UnxSFKnCtMpr6k+Kd2VnFtZo23HFQs1uYyoCQkimz2qn5LrbDyNqMjP3pJDpDTOwYkfFUkO+x4MdISkE+ac6olOMJDzS/b+dLNQ0+SI4kB254arKBMiygXISsLxynwaUw7w3MSG3jn/sUMHcnCMzAUxbCCgrkISgmvE5iI0r2HNWV/EZIFK+BWPun085W75r1o2azHkuMuHBV2NT9t6yZVexqueuFseQl1Y9w8U8l2Bbj29S/b+dc3iGNcfzH/mhrZi5Td7n0pp3IlNQbd+4Oc8Zry80PZGGJyx8VRR9UtuPqYAwkeagIBfmvZQnIBppprGOMuBzjArO7gr1MsjOcmtBmxG5RZhr7AZI/Klsmoykl8HaPNVTGmYymwgue8+KTu3iGw76cNDaOO1HDqNgo91JkaVkuOqSE9q/SbVYeH1jv4pno/UBcgNyDxSe52Z2ErasYpRddKQX4qpUA/TyRT9V5zSXPis/eX7A2O9SPUWo5JAPAqpsNsVJeSCMjzWs2SA3abd1l/wARXND2etIsDLyWYYxVK7pZ1M9LieEA5zUjdHJNxfTuHY96Sg7NreQc4qnZX6t11A+jGM05nxA3CQhZ93xTTUNY9UptBDeanU6ZRCZdcdOU+KH005JYdSwg+0msL/LMi/JGaH0sltHWdPgcVWavcLUZKEjANVEpS2i3hecY4qdjxnbvP6al+aykzpcpAiLPtBqTtY95MjeearL9PLATCZPbg1punLUhDXWcH5Vr64pP+FuU8/EkfFaQK8fG7C57V7m3OPNa5byvtSyJp1tuR6jcNtOX1JmjAQ8rUy3GSw+C8nil69ORPUOrJGF9vsaVWt9MuRjGTkmq65G1yWUrC+QOBQcPSjiJQUsZSP8AiqdbH1olL/qFQjclUZ7c2aQT7qi3TnWGhlo9x4pJq9rIMIuQD3xVfbbxGCC6+MqHau1ptzUh4PJWAnv+VOdMh9GDLgnPcVLuAz5ZCDgmhNVXVMqchEZX8PsfvQQjtt28OPtTH0F029LYcfpRjmq5zkfpLayrGN1d6gsGQzANu7V6jSrgwktNEjb3pXZ7bInFSUr2mhbu39FfXg4HlfFOLZcBdVeincnwa4SYzjUgxJPceaK0DXfWLDaFYD+tA6h00LcgOIVkE0NKiLQpCVrJTmk2vXcjgoRxmmelVQ4yw4pWFVcv6aSEoejDjFd6HqMcUXYb885ovUtvmy5JWgnZjipxu3CTM2PkhNVOnyB13Dj5FZ6+tScoXyfmlF5trltk9LOfg1ndzxx87RmubaFr802tVvuNyTs6px+Zqd1hhIdy96o7JKMN33djxV6zY3kW/wBK4ckdjRcGpxOoEvBHzXWTY5C3CuJ7gaiUmfaFqDI70zQwywnbwo80imQ5MF8Jd+qhLfdbmm5h361Hx9qGls0S2kK4bjxTG1Snnrk11FYrpfZrj85CVtdM/wDdT/TVspSR2AYrwAauNYXB6Mttts4B5OK6BpUqW3HKsA1xbSLG+TxznFJriJFzZSpCchI71okOJHgtLiuOcrGKtrS9EiZH2NQio5QspI5rJL3aHbXLwrkHkH5pDNoZaXLDK1QQL6uGyUNj3Gq+43qJMgpUF4WB2pDcRJHOyjG0VcSHJUy2NrOQo100rITu3vDx5pn0varIZHYbiOwNKtSynoEZpho7c96RXqUqTMCN2Ao0NdxF5gQm3HwKHRd0JtamVr3KNWNmsS4T4dK/YOc04l0LcqnIB71LxLo9HUrpg4NCS9YwnX1syEbkg8GuNduFitvSLBmNPtK2+Q/cBJKSlIqRkyEz53WZRtQKS6Y427fNdtRx3UylP44rVLU+36VLYVyO4rf8uoD8acr304vzWLRNLIF3YB803ta40GMp9adyge1KNSPym0hEce3Hijvxn4M7GTd8GuxtbeoU+obXt+1Z2HZEoHY4R9qbwzpND6kajd8VH3K2PW6V0HTkfNMLTdJLMwMzHT06VWOrSJJtYnjuKPuFkS1GS+g5BquMW3XxpbbbYCh2NVduyvyMGpdwlI2kVlc2JKt7hacyn/3WhbOQe1eE5SoFPehnW0gBSTzX5vf2+64ZYxnmt0gSgzbkOyDjiqeM6EMBTlexxyBwjk8eKVXaVF9Gp5gDKqptMxkPSd44xVTfYjsznzULp9pT91Tt8VNX+SJd6Vs7J4qUsJTFtlXx3rQpi25jzsB4d+1UE+0B+3peT/mqi+iE0YkQdxzWaKZXAlFp3wa46XvSo5VFkq48ZpSNBOwtzuqsRqrcoNY9vauUpxtuXkLFe2mrGNSAcUqlWF55/wBic55qoeZts9tL8numspdX3/qNdVaXmNJ3JAP+aLtk61R1bGeK93+RS3o7QUr4IqiUvdgo5Bo29sEMQf5rlBuciM9htXapdlz1M9yG+jIHOaRLevGDGre0mtMEJm4NplPN+/H/ADUu/CZjT9yF9jVV06+5GQnIIrLLiFR5e8DBBrtrmOFMMSUf81O2F01vK4xlc4IrTLrHj3SI2HFbVEcGkzUJ6UyHmfqTWuqX0coCxIQSeSaDtNvXawp2S6CnHArvGjXKXJBdOSKeaHCwif7VBSZCHJ4WOxNHa4cQjoMHlSe9TJ1afBHqHA4rUPwq2B5GWvceaVNWhpxsvYGBRNjpQ2+pMe/OPn70Dcr6oOelhp5HFcUqdXlLA4Hc0307WIkbaijFSN5tlwW31nzmuzOnfXJOHPeKP1S+WMqVj3F+1AWaz+uSpS3NoT3pQl6fhUd14gJ4IpHqljdyfxDwPgHtVrabjY4oEZPJ+SPNfo70Rv2/rSax0+SaTbzkdyfFU0+5x7fH6qiMeAPNM3pLLDYKRTi/tI4QoTuO5qCbuMi7KWlQ4PYU+sCXWf8AUyOAewrL8b9aXfg7vxVz14tOLK0SKP1ZeMdqWBMifILUcZJqH1JqRwOehiYPGCaS6teC5kG3sKuokVdkgqCzyf8AulOnbcvre/t3NcxwzQk+mSAaFTfIExsCanJHmn87TjEtzcyoEULMWX3E5dqPjuNXVYaQnDSKL9KLFGKgfeaqLK5FvDvOSSO2KknrT6+4dFvATmoG63J66qS0vHHmk111RLINqLjPxVhF0ZCiK6rqs4rk1bGm+VGiundJkR97jv8A1pXqa+w5EcxmT2rxMkpWjDYzijdSsgjb+/mo2O+9IAYB4q507eW3mCggIwME1kuuq42MoI7UcLPNhudRGQaFk6XguBUhh47qT6xaei4CDKv2FWtqdTdWeq6dq2/NA2u7uR0LZc5A4rWyguoV3KPb3xXqbIstwcDTqvd2zSWQ7FfXzxWsNzdzg4wAP2rg9DslsUnfyTXJTcVkjyaSgbJQJB2PNUyil6MVxzjI4pxuU8xtaqiivIZfYUGDwDjms8kN3CA51gsn/qvabGRG6yV4WOcUtMXpSmPOR4o+67JkJExIwrzVTpK4uOful0yv5gYgF8CpOCnbJSV9s05iQn23pDqxyrtWXT1qkkLrx6mfNV+p5sqNIacb/h4/xWXPOpangyc7M01sLYWylnOOKkHC9dJPtTkmmGoL0xNZREi8gUk05RJIzNwrGqDUL3SQ3HQeUiqaytyIVvUttOVHsKZJHbhu5NTK1ylJ5opUi+qa9jaUn9aewMpXC9qX8pWCrvWW3VEkPEyvrqV/w5mTJkGCc4rRv2vZSwAG/cBjNMRIlCPhLZxW3VUW0ADsF4pJpmRvnAq/8jVLp9CV2d1WPcDzXOi6IkkSup580x1TepLUhcZQ9viklvvSYMtRdBPxRmu3awtF5C0Hpm3rmx30g4JpQQ7LfdWoYKjQ+n6szy8Z2k0HeLO3BQATlVWrFsZetK+qjBSODTo2oX1Sg5NK5M1x5ppDh4FQ1pdQZjQe+kGo27gcsfg1Z2i7QozHuHuFazcrM9KdSts+yvvy818/aRv4rt+Dj+unnUb7rNSe4IpbowlFzIHbFZpPjoj3laG+RS7pu2BYHH1ojVM0reLecjNV8z/SWkupGCRTax1X1J3iZQMZxQlysDce3IltKyT3rPgHWEoeQ4eTzzSfYPxSb+2aa2lavwh7o/VVrqtbi46Fp7FNNOoLxhlNuVNJtNoaD/VcXtUKTRLEh6G2/H5V5orp9I2X/LA285xQ17nyvUKSh0qB+9Lr3aX4TCXVr9yj2rW6mRn4lH2zQbdslpbJU0f+K9W65Jjx+mtnNe3N8hKxAhmbj7UTDtD7bapjoKUp/Wk/7wFbqcpT8VK6zp/py/wySe5q8tOoGJEQmTgY4+9V1rt86S0MJ4NZSyzMyuwzt7CujM20NtKYaVjd5ow6VlpbOE96dabqTlwX4B4xUDdosZtWIxz96ZnTSfwpSXEYWBx809uYAUKxkA98D60pU66Sl13kdqz6ySGY00KljKe35VOx6FJkswyfrT2TqJbjSWke0D4rR4txscNWUrCiqlsytG+5R28U/tc2NIjdCQea63y2uSMOR/pPxXVlYyXDFydv1pncLhDtrKWtu7PiotUlcFWxr6q+jDK5QncB5pNd2Y7kZMppO0nxV1pq4yZBLb2f815YRZnI3FB8g02ErbZkrUjqGpfVLW2UpKEZJo3qCwbYJBIXUd8mhNO3dl5wsdIIWe2BSCJmPIDbzeDS0TlsJGCSfivbNkSlxUmcrAz581oFx1C1HYCGeOKYXGiskYcsdx8UJ+PQnHjHCBs+amLTcpk2Uemrt96Ms5nWE96kZKGlScJ7ZqumxI0mY11cFQGTSeW4kX3kHbnvVsxZYchrptq/eYoE31LMnoqQMfFaXmpeouOWOMcUFbdOyWZAcOEgHzR7s+2RWnEtd1+PvTTpCX+G8Z9rHtmv2uIxU8iQjkecVmMhxDMxuQoZSDWcuhyM/uycfPak7GoFMR+k0MZ/5q8/ErED6oqGfimcVoluu48t8AUuabfuLu0nA+Sambzqly4pMaMnYiuNUv2VB4LcmvSYYdkFpPOOBRGjrVHdWuQ8MhNTkdzI2WC5XPeq17T8WO3tddwvHaq5GqgqSI7aOKM/FN8Gpn0aP6qoNjH9P617qcVxcAbUwg7CrG0rtVp3BbmVnzWJsyGmXS46rco0BBdvC4VhtIr5OsLEtsyI69wPNXUa+NTWfTuJyk8U4lA3xTjgk4aldveU5FegOc4GRUXcYpjOOR/HcUP1Rb4bcPoRQ+k5Ybf6azweDVhB/wBfYh5UjinejTxyxqr+5gKS36OqNLUUDAJqNLVyt6S+wSlOaG6g1FI4isWAx4plpS1mVMDjwykV+cjT33kuTSVZ5FStjpUso3IP3JrTJ96hQVht9WCfGKJflsNHYa4ty8Uy8EOD2r1IDU2IvJBbI711eDD0bKa/QTbRMA0gAYjnmsMeUpp1SGjlIoG3Xi8NILUMkpH2rm90yIRllWubb7hWATTKz6ourlwQzIcwCeeKloM+pk/pXmrOLHaVFGPqUastVXN9n2I7GiNG1HfclicADgU1vVrEa0pbbTk55rM5cbDIHyeab2+uky7COM4qFk2lbDQcV5qgOlojsAvx1e9IzXepWsbkgcPjNfI6Hm2w9/40DYdRSoi0tuqy32/KlelSCPdG3Gaf3FCpzSHm+SKZXJhTUoSEDI71smmLktmkrsx8pDavFP29SBKQGW8KPc0rnsdz8A5p1Bub7DBRn2mm8x6A6lLzxG6nMmnMbf0x3Pz4oO2z2o071LvYVmV6uzUmfvbHtTx+deWGni1iLcM5817vl8XdXwlHCPivltiqu89LK8hNeadqvqFvUxtHzQ0mxvtJQpA5VTi9NRLeNsHKVisX6kgyUKnaPNOU6LmFoOBQ3fFIEC4JcEjf7qWa7q0bp6cQOO5NUOnLA/De68lXPiiW0SX3uu8cmjdNliihQgAs3ekeoDPky18kJTRFttv4jJUh1WMdqeC1SVAwwrfIqYj3V+M5tWdyfg0juUV23y1M9wKyt7KZWJkkygo6Zcre4xhhrCzQqS2+pLbacKJxQ355mTaFyKETbHywX88Vdr0jBYYw85hwjNe9Uw5RSB4/4r7YnCJQ55zXPSUlphmQwtVT2kauIkKOu5c1od6sf4i4HG17VYpbIhvtu+oYOPvTH87j/wC0aQ/si7/eFc/XXD+9XdzqMkSgGkkKCi4yto81YOWm2pjLeQArHFJtSvfXkXjGBWgRYX4RAXk7s1O2SBvkbUnAJqit9PMluFBAOf8AaoCLdkxZxeWMiueqVKZuIG0kAVrrcqKiqxywHegIyHZMklgYyeBTHRceWyVvr9rX3pbot8qvwO9HXW3Sm07nqpLyhm5xFIjq5TzRetaLnLqM5oe13h2KQEnApLY77Elo9JLGFjgGhNDimVgoztBppf7lFnDqAe6u8m0wYTLrr6gcjitr609W8Ur/ACYLGmkCb6KxKD3dXas8bd6cYg+e1E9QJnlW7eKlrOhDjuxwd6r9P3FdvihC0YJNEdOXWY23cgUPcomyV00fNBazbSHWZLQ2qNKdevIwNsY5biq3T9ofbJfePCeaFiSZlwdQiQcgUmkiUY5w30pjEnznStwI3I+9X862wEoQ04rCqedO6dlt2e1Sd8urkg7VDGPFLL7KYs0EstcqWKd6rYEn1UPuUf1FDWm5JSn0jw9iv0rKo8jH7tfY0oSaK4OM7ZPIpvJtc22/vW+UfNVUO6vQ0dN5O9v9RWd3YSR9mwKGZvDTh/eNg1Q29u33PhnIP5UouLyVCPd3NVtpbhTwpIbwQK8XqwekQFKOap7xnMKenzkd6gXEIE5aHeADSXS/o23nXJGMjsDSGO8fcY3/AKU+uFlQzHTKYOU1eWe4xprmUIAUO2K6k0VjyM4Pwa+RdUOsNhsgHHbNcJbdqeeKnVbVDuKHbSTuA29qPi6qIQounk14n2yK80FMLASKMOgseQtBO6qWobRSuG/a4yilx3NDSad6XLZFel31+4J6CQOeKoLbHtuVSWVZArz8ZLjKqdo80W1pyKTsddws+KWyNSxA+QGwac6JqZkGwnO4VLXe1mC9tPih7tAhqaRc46dpSRkUou4JYZdyjkfNU9ouUF2H6WV2rvcreLyhL8ZWQR2zXTa1ckEMoOaMTb7AFBxC8YqeGj5KFZSgisLfT2ZTxyTmgpt/SmYHGvpAxVm1b2I8PoSVgE0R+Bk+D/QVw/aFHxSz8Itv90f809hiS6AbsR3BpHMZfs72En8jUXDvTlvbVFWNyTQHU+lABGjAyOOKotK3cvdRiUcpI80Nb57rMgqPt8ilaXEy+3a2f3rq5ZIDru9LoCTWhDUTCmA862FH5oVrj1WVScZPOacQbQLYHHh7iBxQd5vPqYYDKcD4FWlpYQHbtIytZpOnynFq6meTUgiZdIDCh0zhfmlHUWpzwy5A9nYfBq001ZrbcYexZyvz8il8KO0+g7j7q3tp7qaPKqqZ8+aDkRLFb5O1xRWR4ry6WUL2rUVYr3p21dGlST9bcg/NeNUyY8thp6KfYnjHxXp2S0HGnk8pSeRQV1p0hcrk4NAQbu3Ha4QM/Naks22a2mVvwAO1ML2QWsG3+dvFfbHBXdZvVV9Ke5rPrrOF1mjp8No4FSdxcFnXcMc1piogZiOBs5OKZWdCG5KMnjNF6dJGsx9XsRwaROMSHrWkReFDuKL1J1kSuojnzVXZXEKrtjcZ+9Z7Ktk4He6g1OTZ7019K5CcJFHJcYRix4waAajrcfShA5zS24tNF1PRqd063SMNcEcsTtq0v1zeWEQEHsBmnECG5cZCYoOEjvSq81KSVjtBP9aYW3TcZpsOSlAVYLuka1o6EVIGPNGWfTTvh532jviv0nVUKACzAbyfmpOXe5U5za2Cs1S2duqptjk4HzzURKuPqXi6+2Mn4pFMiymV7n2yM1J6xbgTgqSSe9W8O4JftS23AAB2q20xGlNvoJTgUUk7AcE1ElCSe1ag5a4zqipaASaz/MiG/VzRyLUtxkuAcUtkxLcf9OpIGar7G5Dx7/jvU46goXtrE73Z1QrkYqTwe3+ajOotQ3t++P71faTtaivq+MVoa47NqtgioOVqGTTWeBniUR9iPFJXJaos9S3eSDSCyotriVCWrCs+a406zFspkkOMdhXqQ8/e5QQgd/0oq+XeMqL+Hwjuz3NGaVqAuI3eRBhScV41BaEWx5DTSuSOamIvq40pDERwgqpeLqIvjYMUGYb6Wt+eK1X081LGwScuYo/WNRFuq7Ezuo2wWUXNSuovGKydxUqZIWJDhJFLP8VH/t/71R/sS1/dr7+HH+um2mair5VVx9qip0aQ3hTpJ/OnVz0+1AIfS5u29xQ+st6URJPIORTjTTJkS9oHBGDS2XJbnSUloYGMGvNE1ATg+zBA5aib7Zxa1hRXkE8Cg5SX2khkKyD2FTl7ZhJtudwbniqr8UW9bOukbSnj86r9OoLzoYfTRCzFXVQcZ81MxreJzLkhfJHxVheZ7VuQlvZlNMOprpfRRCQz5orR8CQiWt3G1GKyzKZE5brCcJNYza9uWMRkgjgivMrTCm1OvPHjuKe6bjpbeLTre7ce9U1jNuiDn9QB5/aoVzKFFoHg0hvtuaYvHp2+EqI4/wA1Li9Zp8FsecmqxizJXbi+kZPxV/cpzNraTHQ3lOKppDE49QgPsGKQ7pkJPRBKN3NZdEjOSZYYR7Qs0E0UVyrKUAIHBomFdJcB9KgskZ5FP7zY3rLsdC8g0k0jQg25pT7VJA/are+alMZCW4owpQyaGclyJK0stcqNa3ljE2fSyrDtzSy2X+QVhMr3JNMZFnmw0Bb4yKTyTSshBc4HcVTocgx5aEhoAq7Gjo9kbdjmS3jiqHHqWiFfHeoO65jXdZX85rjpZ5tme604cFQ4rHpyRkbbt7nvXfUU1uUgLbV47UVdNMgNuPPKwB2pn1FHISMZxipu3KaB99dNFSYTUVaSQF581zo9uyDc2ftXeV03l7W+BQOrLwzIAYRyR5rnUtMz71Fc25JSOmTxTHTGp2gAw/wR5pcLdviuhWmtDN1jAA7hQr2RLZwc03Zu6mmC14oV6PGWsSCoYqmtphbwZk8+KSx4Ltxk9NnvWQaomCfdd0Y/T5qX1i7jlwsS+ck1oVnhu2dKnZS+w4FHwY0+e+ku8+K9tLm4hXahyPrQUiVZ7gvqSE4V/wB01naMUteUkGgr+V35lfP0pxbJDCCEW9rjya/J0+xBQS6QDRvTespErRyfpPmvmqdOvXBSH2PqFS8ph1L6X2D7k00tdRtmcKqkn5qVk6buTMYuOrAAro7dLonLpWBTTWLqNMBlyfGamoPqeQySPyrzYbBIue59S9qc9/mlf5rH/oWmPRnf1Kqp/Ylr+9SDT7uSMFkI575q+uTcJ50R5IwR2x5ri/ZlTmesk5HmirbT5br3O2B9a8SbtAswDbSeamnVIiHahOafaFozw71Ygq3mpHUd9j3NKFIGFJ8UseuI6qHUjlJ7VlJ0+VYvngUq/GXVshjPFaFB1bBWtIQ3h1XFJL3YzbTx8U/tXr4rZfZGU+aqpXo5ISxIV7qFW1JcJGNzHyfFU8aet+KZEw7Wx4HGalrsYloOGuT961ktnhcBsHPxQspyLPhqWySNtfLBdXXHxuT3+1VkV5sgRj27H7GoGHB9W+ppPfHFSOpGVG7ubTz3FKtV0gOPUTlTzxTS3XeVbHC0oY+xqqtN1i3RKYswYcHGfmgen78Qu0bn2NVZfICrxBRJZT7xU/e4K4snLP1J7U6uNWt4VYxtliOKlLfpi4SXkh5O1INAzJtwum1EjgCvEBa1Ur5yT/ehbyOncloPjAFN9JOsM3RQd+MChbGzYsDjtQypIQMVfajuEREVSVKySKXarAY5X9pKt8Vawwm4xWilYC0VGWG8tsNqQvsaZdIqyo7NwngGgNaOsrU22nlzyam5yDKlpRG+omu5taVZAEUDmkEWxyZDRXjgVZv2ttmN0575J+K26g1lo0QqRk9xTTTNgRMdWl9JwKgGYLZfWlB9o7GtTft+HVxyTyaWy7cPxFUYDAzgUws8SEqUv1fYdh81lpetlh7uaEuNrVFdLau9Vtx0rEkMpkQuK3v70bMqOaFZZJWAaDs1jdTM2vnKRQOhuzSfSjLiyhlAAPNUGpHmG7cvcMfFYdZs5cZH8MYqy0aGG4yyk/vTms3sKWisbu5NCQypGoOKQuszJ8hSeSc1s7vRjsDCticf5rR9a3DaQB+1dVaYlNjcBn/NI4blsD+9Dis/c1x0/arNKxYZAp/dnnLVbUJa4JqK1JPW48cHucV9fadmbhMD4pa3qRwQOmV+/wCapbHaWmgHXlgpxXumKYZiQuc/2r5PuqZltDSl4UP1r1dNNplulSDhs1QdQ2oeLftJYjxSLTLuyalJUAPvUGxcnoqzDQr2A1BbH+DWxdON9qe/iCv6qMUe1jjAJqXlONLnsoJyQP1qit7L7NrWTVFyIFMfgeKjZjKnbgpD3GTU/ZZsRpxfqRk/egV1l9h9x4ru7p5SZKWh5qvbYtLzJllocU80O5coTJ+nGeaS3KCGZPRb5NQuo3oSum9DASvPiprXr2J2AjGMHk1o9gtEuJHUXznI4FfoDkp58Ovq+KY9IQ5Mkn7Cker3DHjsxRx5NC32T15YGeM1neRj1CTzU01JdDPTB4rXLTFaXHS4EgHFP9PjWaEoRxjFAIkuQ5AeQeRWTawiuw7j1Sck1jdbLeL005zRD8p64yOq53onStpfnTBJdGEp5qKuIjIx2KTj4rWbLm3xgmSsDPYGnOoJ8V2QSOK1stAmkBIXH3rvO1NAikBa8/lU05cGW+O9UUMpht/Sc7WX+/2qCuEMXSf6mN7kK/SuNulIaneoCdwoGxv3KnBPNLbpbm4sjp5zWsMw4lwaS+6gA18l/JnDKGH1o4JiJYy2vCqRS9KdWQSBhP2qmjg9SDAG3NSbr6utuUc1DIfbs15yTuSKnNQ0hYomdzh/FXlgvMiRIRHQn2eaOu1zamSwY5yD3pDjKhnJJPYGqtclZlmPGASB3NPmIEeNE9Q6OT2FbsZ448HIRq6A2yU8VgBTiamkIjyH+O9H6eVQAGs5u635khTu01q7cVLcRLDawD3oyO6UnZjvS4w3g31scCl8thLCup1cLA7VR6faJEpP0zSd5xbp5rLL5eJF2fDGMYOKnNZkMzEA8fFUFplm35Vt5NaHbNMx2YyC5gKHmlUDKsw9T9IHGar4qXHbapcb61Hn5pdqlL3VS0n6aI1S5Ei4CD6EULZXfSPnru9u4NcTplxtKHGCTnvRHS8zRnbt7nvQerJTEwBTa+3ihp+mHFNrefOMCqDUJHU5VFP3qat7ER1P75ZBqLjqcKdu9WP84rOwmDN74sH58V0uFvQy3vad3D480S7cJbbWxDx2/GaEv9dKSEH9PavdrsypYyg4Iqnd09GbtqXQNy1eaXfnMX+n+1WH4NM/ufrU9+HSPg15q8ap7F5NTlmaelPh0nGPNaWxd1Kgl6SMBXYUElhcqhxkKfGatzcbQ48ErIKx5rPnZMVbuaVGQ4K/1p6iC0p0SCc/FOhcFJY6KOxooavLs9PPFcVWKCH/AFShzShMFC3N4GTTPp3SUaNpZOceKntVX6RGeTEjcE+a4OurW+lhB2/enelatEDsVcD6VCXaFOID0g5o2RplSmy807uIom+0cMdwOM0pakEDbjNH2fXJiM9F1OSK2s9iKyIwLAV0fjSAA64ghJpBcLou53Bt58YRkVN3BJJ3d6NaOwhSa3aIywI4DWAkihbMyQZI7ZzjFVcq5RrolLbg2qxjPioaZpVC1KcyFUyuuoNwVUBB80uVpstIU68sY8c1OWG1dOYpLiMpPzXHUbb4ELfqzRGkXFsSHMfTih3YTbV2U0x9NMum9PXZuYfSpa6y1uvqOaZaxvTsRTcSOdu0ZNfav6UPYDNeITT8pQQnzROnpdzuLRcku7Wh+tLbXqRs48fGKdzNMPsNdRYoxVkslwUW0Z3/ADmuOrhuVJMnae4p7op87XWAPcBwajocYQpqozn/AIn9KRPcAsmAcKRmqK3W2Qyl4vEbl5qpvk+PIZS0zxgVU6raGZFZeVx2rO2JrttkrQrg0s0w9A5Yk8LHY0sj0TMbu5IK9qpIupEqkNx2kApPfiv1+kuRpSQhzOfilWn3Lq25eSOOaprnFhBosve1J54rsuK/ckApPNMk1ycMSRkEYxSVdns7rIQhWMeaBOmH2yCkYIrfQoWeTJ4yc4+lTWon43CGOdo71Wul23Wdxck8+Kb6h06C2QRj60kh3h9hO1CsVPQtbR3WkoltblDsaW6iEiXA5I70VBZenPgfNVsC5vOoMlwbGx2FBWN24YNjAPanN2szUds4XkjuK+xrm1d90daeKJvb1ywOaAtURlzKVd68y7bHhRP3KAaL0nViX2nmvt4tPp2wsdjUdJtTE2Mt5tO1SaMvbKOR8Zw3xS1j1UdvqpHt+aDteqHojHTdRuSK4/w8nzX78Zk/1Gj/ANtEf2KTaTl5izDsCRmrCcymDbNrZ5Uea+XyamS8llHCc4o621k+qQ37CkyNPqcjB9JrzfosePHDLaOfmpvVCRKxK4yeK1G1JQqGhAVnApXHwWgAc0PB7nGa+3VSmIainkinVoaSuSlKjxR9i8o3RxnjzSt/0LzLcyUn3Uuu0ViPJOecGuNOuPRly4zj4rtdYKLlDAaVjPzXzqPON/uDRl/qMlw+VJVe1JGY8CxxsOALcoyyaZcfPuH5k1giNCfURuR3z5rkzd0XJXpZLeEq7faqC66VZTGJQrOKq7O5SSH1iozUPeLeqBMMdKsio22vz1y0wEOHaaTSXckpIVcgUzZtDTbSXHXME9quV3CHZV9MAk+Sa9s9ob3rXmXBlBHsVuFfpN9alskRlBKjXXUURbbInKL4+Kaabda6S4a/atXmoqA65BmbpA5Jzn5r631wpFgdqSuWF1UzoY5q3nWa2zFi4unj4pVMZZ+QpI+at7dboNqO51wb6RXK/NFr07QCUiqGLT4nROQhXuD3qQuMmeHlpAKkq7Y5pBab1+HuKWpG4+K5uvTndYVOUTlj9qLgNyLNEXMcGFq4AoB6Q+66qSoe5Z4Fai/hRhGsYI7dv2pKs3GQDIUs1RI0gos9SQ/tWRnFdXdpMjA249rclT2FMoM+BLjlNyPuHYjvUiS0FKbfPKTjNJNfvLn9Eo2qfjzVXYLdaMF2IrcofPimEBqMpW9JyfvSQPt7ZBNUBimTw7yBVO3MSwklk81RWfTqOgJlO8jNRs7VRivlpLI2DjtSFdwnqKn0pJSPNDB5baTD547NXmVbIl1Z68M8+U1U22/sT2PTTOUn9Kb3mu7o+O+Oaj49rV6kNKGDnFdImkGIj6pWdzY5FKrfS3uF3bsA1bm4Q7IsN7Mq+aRXK+vLUUJHtHgUda3SQ4inXlexHmgLhanLpmZDV7T3FJ2JUlrc7FVjPetNfjVo96dsdqVWSK63NDbnenlm1EpLSo0rkk0P03aqW3fAzX3UMp9bxaX44qgvclqBacsjlfFNNwCvMBkk4FCTVuICIR4AHNQdkg+tmIjLPtHJpV+bPXT8KHzWl/hFt/orP86T1l2j2YwTVUNPvfh6m3VZc7gVnBiSCkvqHOc0S+kEuHQ58g1MIvD0dpUZY+1VqbnbJ0ceq4WBzXnUcKsYlJG4nmnelJEhpl50Z2gcVFtrCXXVND2eKw1fSlXaEXGMc1zg6mcPU9QrOfFUmnoCpOHy4O/ahYtOkDZXcM9+K/HUjZj9NaM47VUTLRAW71nHRj8xXa2aq3u7+c0BIvEuS0AOEj4ptDhw2W+owkKJ7UZfacQo2cg+QKAgTUB8Lkc4+aCbvXXYcaIDbg8Us1bTWhCnJIbuKv7NPjXMqGwJKe1Qsa8PdZbalZHbvTHpjUo/TMMhA+CaU6vschx4S2E5+aVOrehzBLYGcUbPPDbIxVgzN2ApFbLXPnvoDiSEJ+aIul0dvC0jp7cd6ldsre7J5rQV3S2suemwOOM0/Y07ILIdSmnegSk5R+zDFRN+6LUgPxzXq625w23qLHuRSb0f4oi8b8VchSOiZwHO2lhnrNv25471X394LdVVAAAOayhpt25ySVK5JrnYrGzNjOS5HOO1TutXQmkXZ8e7FX9qQ5aYKy/yfGa+2W0qekFvHtz+laaHiOYpn9Y4+9B3R9252oPKHKTzReooKIEhCkcgEGu7yzkhYy4zj5r9ZpUScwIKuCaEuk9Mt0bV8EeDWydUM0eMEN9K4ztHssuFSVjaKHtVp2TAso3pPzTq2nV4N0wBweM1EBx2M+RHVjPxRV6sWbumPD9u4c48VN67qEci7QgDA8ECtG0tEltH1DrmUkdq8vWVUKSG0qJHmhLO72YwWYj4ycV+utpfuBKyAhPjPmqqJKt0FosOe7d3qps5RdRlHHOODUMFvWeWFJPY8ipTUlnat4RMiH2K8VPalpEkCk7tyVfQLnb7s4MI2uDz96+23ULv8E5wfBrbQ4nJUKxx3xU9qSc04ooUjCh3NVYgRYUZct0jChTi4aN7tVOCVX+9cYqJceyLcRkAn9Ky4bgypY4BP6UHrscjnYFwPoK82K6R4gLjnKqsbfZIjiEPtujHnJrxR+GhJPDEYAr7DaVdrhvxwDkmv19mNTC3DjnIT5ofRdaVUMUw47g09v8Ap4zXBJhKBPYik70SXCkB9kYVRn5hafNIf2du/wAUR+MXX+ml81qBlSKFYuclLodCiTWtpjxZMfCUjaawS8kiG1H48CqhlMe4nqPs8/NQV0sERlRVurC6tZyPVbP3p/BmW8K9K0QPtU8XI6D0kiq/S7/NsJGG4isyv1uS1ciwzwDSyLELs3ohzYmtdP1lZOMAHxSqRb3I6wHKZ3nTL0Vj1LLhWjzUvrkztKcIRtPNaVZ7dEbg4U4DvHFe7RcnGChanMinGgamNpDdhUHd7aqM9tp/qC2fiaUSovCjwa9n11GbaVBH1r2xbpjTXWbJAoFrRjSU4W9hz/3SrqXTEXbIgwG7irXTF9kSG1sOnKkjg0ng7m5Rivc4NAG3RcHkmh03SfOWWUnaPOK0dVvt9vbDxGTXUkkijcV9td2bFCfOwOZXSsawUHNiU8U10OYF1PzUbd4jkVxTKj2pze3PW2ZTjVAdQQmO6JH0YVe2KY29aUpcPH01mtpZVKjFod6derHdIOQGAwQaiZltlW14qSMpzwRRdnu67QVMvJyg1hLoTIuVAP2rgq8OPLAeJIFVls1Na3lltobD96WalpLRRibJ3A1eWG9szXjDCPbio+fLLkxTKlbhR9jFPcxfxGCp8/NAXGTbbJLywjLn/VJlJQ09tZSVKpffae1sQchlNEImMX1hZA2rFVNhvjjT4bcTj7U1nuMwqB2qAQ1sfINWsKGlNydfPJI4qbnjJcL5JwP3rVbW6lMPeBwkVM31ZadUpVVljZwwJsbl2HJrPrve5k97eg4QntUzCts6esSGwCkePmmmnaesakqc57VOyZTj68uV4vV+ckOojOo2pQeRUzqUUrEoc4Jqrs1xixEdTb7hVi5bYcwNvtKAAFH2o/DQl24OMAUG0wu8T8AcE5NT+pLgiWW4TBylPevOl9K3n15OSTxTrVV69MBb44wAOalbhK2fuEdqq9oPis5yQc0oKnEDg8VBdYxMsoJOR4rYNHuMPwilKcHzVPZXkgBQHIruxshMOw7VHS5b8B9SELI5rV59yiMx23X0ZCq1/I/oK5/j0v8AuGgvxa0f0UAl8HP1+tM5WnpURPUxkD4ptAvEN4dJvit+nYwZ2DeBxTK8OKTZ21Nee9ZzqZbjckjPmn7alHkxMOO1Q7bMlnEhHH3rydLPymvUMuAqxnFCXNtHEjKkhAPg1QxLs5OkoL7QKh5pT+GzyOq41wPNKOns7h/5f80XrAI6wI+K0KEc2V4O9sf+qrblkJZeN3mpNCJIbQ4AdtZPBIQ8FuDKaTXViERivf6Ucl52TISHa0S1X5oudJAwBSPRX/j/AKd30rQ7pFb/AAsJ37aTXmS51C4lWDRfUN4zusbLsUUtslvZiQ3H2Vb1EUNYmUvSgtxWSTXekwCSRs/yilMt1cSAFo7rPNUWopuJSWj2obUzk7SxAoixSH20l1Le7FNJFpgLDfu2qNZ2E2G2jsvmiblajJZ9Us+5Xivi7y1CBhkZT2o64b1pQfgYpO4fQwSwe5OaEsMVuKtck8Jpff2+GGODnkinGnbkpSVNunIxxmjb/DbdZDzSeTVFDq+1VVecd81JXODl5TquM1NWnSyJCVuP8HxRfUFv60KDsSR/vXXS8z0cpa/ABqOCRElrSDkDNA69OIo1iXgKK829py5Ti4rkqOf8VdaSiIZiu3F7urtU0108hVXOAO1aQ7DZt8ZbsZOVEc1zt7DEmdvUruarbGxDwYHesieeUH9xoq8X5y2XlO4ezGP8VOalYujhgOVNXunrxHDKmHuxo+7Ns3RsPx1ZzXwlkkYM/ivFydgx2CzGGc1101aHIytyjgVW6ATsIP7VAScBYIqW/wD9AQwJSVI7+a7ubr01y+CfFdVtJdc2s0hstqeuLhQ2ragd6VnVY5va6jFNmo063/vW8iqJ7SYbSTFdyoeKeWChE2j9I7UnnvrlPdVXc1CSGnC/tUPdQk2uorYryiA44nIFV0XRMh9oLWrbnxS/qiATwiVf5aqtHTzElmOvsqlCIjtslmM7SKwv/TQEHFMLrZnZdwUlArUm3Ya7egyhkCtPz1vlq5/sc/8AIob19m/t0FqH+YKsI/8AIrqRsv8AGT+dGaT/ANSPtSJ7/Zj+dG6v/iGtr/8A6g/b/gUod/2pP5//ALpvo3/1XGo9qAsn8wKrJv8AKmiem/1rXnUn8U0juv8Asbld6t/1DftT+0/7YisvifwBWsH6HpfP/iN0bD/mU0q0H/PNPr7/ALYKZXD6hR/WXdKX6N/l3aUWT+YP51l0x/mt9q8ag/21P5021L/HT/isOoP/AJf80RpL6FflR0n+K1+QpWn6jVS1/Kj/APvNc7r/AB6e6HWbah/mKoHP9uT+YrC+/UfvXi30/H8un8q1s+4rlPrj/wDjqqkvO0X/AJCg7X2e/wDjWIP/AMd2p/qn9f8ASnOk/wCN/itIgf8A06mgNa/9Oq+1fwn/APNTFn/mv81UaB/lH71lsr+PRmvv51H/AMa71Kvkf6qF079FJWo53vWlQPpp7ovalUjvWcax/iUH1T2H70wtH8wPzFMNDfy79SNt+utMuv8AKU1tn8zV3bf5X7Vkrn11GXD/AHj/ACKkLz9f7/8ANW9r/lVVpcr62/8AFPv/AGbfakdq/wB2R+dQ2qf91R+VR8f8n3rUf/vPUxm/yKKcUmqWr//Z"/>
          <p:cNvSpPr>
            <a:spLocks noChangeAspect="1" noChangeArrowheads="1"/>
          </p:cNvSpPr>
          <p:nvPr/>
        </p:nvSpPr>
        <p:spPr bwMode="auto">
          <a:xfrm>
            <a:off x="10307256" y="61028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9" name="Picture 7" descr="http://payload.cargocollective.com/1/4/143822/1931721/BelousovZhabotinsky_90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8735" y="1286817"/>
            <a:ext cx="4553321" cy="2208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963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C1C93EF2-4785-427F-84A5-F1666490E9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214</TotalTime>
  <Words>201</Words>
  <Application>Microsoft Macintosh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Tw Cen MT</vt:lpstr>
      <vt:lpstr>Tw Cen MT Condensed</vt:lpstr>
      <vt:lpstr>Wingdings 3</vt:lpstr>
      <vt:lpstr>Arial</vt:lpstr>
      <vt:lpstr>Integral</vt:lpstr>
      <vt:lpstr>CELLULAR AUTOMATA</vt:lpstr>
      <vt:lpstr>YOU CAN RUN THE APPLET AND DOWNLOAD THE CODE AT:  HTTP://CA.KARANPRIME.SCIENCE  (YEAH, .SCIENCE DOMAINS ARE A THING NOW)</vt:lpstr>
      <vt:lpstr>PowerPoint Presentation</vt:lpstr>
      <vt:lpstr>How do you generate a cellular automaton?</vt:lpstr>
      <vt:lpstr>PowerPoint Presentation</vt:lpstr>
      <vt:lpstr>Elementary Cellular automata</vt:lpstr>
      <vt:lpstr>Chaos?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Stanley David</dc:creator>
  <cp:lastModifiedBy>Karan Shah</cp:lastModifiedBy>
  <cp:revision>12</cp:revision>
  <dcterms:created xsi:type="dcterms:W3CDTF">2015-04-23T15:47:33Z</dcterms:created>
  <dcterms:modified xsi:type="dcterms:W3CDTF">2015-04-23T17:03:06Z</dcterms:modified>
</cp:coreProperties>
</file>

<file path=docProps/thumbnail.jpeg>
</file>